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29"/>
  </p:notesMasterIdLst>
  <p:sldIdLst>
    <p:sldId id="497" r:id="rId3"/>
    <p:sldId id="2829" r:id="rId4"/>
    <p:sldId id="2828" r:id="rId5"/>
    <p:sldId id="2863" r:id="rId6"/>
    <p:sldId id="2855" r:id="rId7"/>
    <p:sldId id="2831" r:id="rId8"/>
    <p:sldId id="2835" r:id="rId9"/>
    <p:sldId id="2839" r:id="rId10"/>
    <p:sldId id="2843" r:id="rId11"/>
    <p:sldId id="2834" r:id="rId12"/>
    <p:sldId id="2833" r:id="rId13"/>
    <p:sldId id="2832" r:id="rId14"/>
    <p:sldId id="2840" r:id="rId15"/>
    <p:sldId id="2841" r:id="rId16"/>
    <p:sldId id="2844" r:id="rId17"/>
    <p:sldId id="2836" r:id="rId18"/>
    <p:sldId id="2837" r:id="rId19"/>
    <p:sldId id="2845" r:id="rId20"/>
    <p:sldId id="2846" r:id="rId21"/>
    <p:sldId id="2850" r:id="rId22"/>
    <p:sldId id="2864" r:id="rId23"/>
    <p:sldId id="2865" r:id="rId24"/>
    <p:sldId id="2866" r:id="rId25"/>
    <p:sldId id="2867" r:id="rId26"/>
    <p:sldId id="2854" r:id="rId27"/>
    <p:sldId id="2868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29"/>
            <p14:sldId id="2828"/>
            <p14:sldId id="2863"/>
            <p14:sldId id="2855"/>
            <p14:sldId id="2831"/>
            <p14:sldId id="2835"/>
            <p14:sldId id="2839"/>
            <p14:sldId id="2843"/>
            <p14:sldId id="2834"/>
            <p14:sldId id="2833"/>
            <p14:sldId id="2832"/>
            <p14:sldId id="2840"/>
            <p14:sldId id="2841"/>
            <p14:sldId id="2844"/>
            <p14:sldId id="2836"/>
            <p14:sldId id="2837"/>
            <p14:sldId id="2845"/>
            <p14:sldId id="2846"/>
            <p14:sldId id="2850"/>
            <p14:sldId id="2864"/>
            <p14:sldId id="2865"/>
            <p14:sldId id="2866"/>
            <p14:sldId id="2867"/>
            <p14:sldId id="2854"/>
            <p14:sldId id="28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7" d="100"/>
          <a:sy n="107" d="100"/>
        </p:scale>
        <p:origin x="78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16-1-2019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dPkWDqks3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0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5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Data.world</a:t>
            </a:r>
            <a:endParaRPr lang="nl-NL" dirty="0"/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https://youtu.be/kdPkWDqks3g</a:t>
            </a:r>
            <a:endParaRPr lang="nl-N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0:58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95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Iteratief – keer terug naar voorgaande stap om meer data, andere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35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https://help.data.world/hc/en-us/articles/360006491854-What-does-data-world-do- - video?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34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youtu.be/kdPkWDqks3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Data Analytics on Oracle OpenWorld 2018 Session Details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AMIS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8AF8-2C0A-4371-84FF-A74168E9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C7D8-530B-42B2-8BCA-F3887C31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4FD8-FCD3-4171-9E67-CD70EF15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6148" name="Picture 4" descr="C:\Users\lucas_j\AppData\Local\Temp\SNAGHTMLdbd1828.PNG">
            <a:extLst>
              <a:ext uri="{FF2B5EF4-FFF2-40B4-BE49-F238E27FC236}">
                <a16:creationId xmlns:a16="http://schemas.microsoft.com/office/drawing/2014/main" id="{6364E915-7D9E-4F7C-A9EC-8A4EB47C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667050"/>
            <a:ext cx="7116127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4E6F-DE74-4CCC-A110-31E8A01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1" y="3024433"/>
            <a:ext cx="5213496" cy="169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56EE-CE59-45D4-95F8-EA52D6F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FB1-14D8-4760-A538-7A44E54F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C704B-5CD5-4933-8618-CBDBB75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122" name="Picture 2" descr="Image result for wrangling">
            <a:extLst>
              <a:ext uri="{FF2B5EF4-FFF2-40B4-BE49-F238E27FC236}">
                <a16:creationId xmlns:a16="http://schemas.microsoft.com/office/drawing/2014/main" id="{3A26DF8B-2715-41F4-8153-1316C21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3944"/>
            <a:ext cx="6896100" cy="43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4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416-7098-418E-8087-8CF3FE2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kneden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10B7-689F-44CF-BC41-B7B28374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Ruwe ingrediënten combineren en manipuleren tot de juiste vorm en samenstelling is bereikt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BCE3-C09A-4D59-A0AA-D142E19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4098" name="Picture 2" descr="Image result for kneading">
            <a:extLst>
              <a:ext uri="{FF2B5EF4-FFF2-40B4-BE49-F238E27FC236}">
                <a16:creationId xmlns:a16="http://schemas.microsoft.com/office/drawing/2014/main" id="{1304855A-7227-498F-8DAF-ED928101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0" y="1524000"/>
            <a:ext cx="5027660" cy="3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F4F1-401C-48D2-A782-49D5023EC162}"/>
              </a:ext>
            </a:extLst>
          </p:cNvPr>
          <p:cNvSpPr txBox="1"/>
          <p:nvPr/>
        </p:nvSpPr>
        <p:spPr>
          <a:xfrm rot="1754513">
            <a:off x="2842261" y="3786996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Down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4D57-0F2B-4B97-A053-FCEFCF423490}"/>
              </a:ext>
            </a:extLst>
          </p:cNvPr>
          <p:cNvSpPr txBox="1"/>
          <p:nvPr/>
        </p:nvSpPr>
        <p:spPr>
          <a:xfrm rot="19489519">
            <a:off x="6179885" y="3368045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Up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2CD9E-F35D-4EC4-91C9-E1D0FE21D197}"/>
              </a:ext>
            </a:extLst>
          </p:cNvPr>
          <p:cNvSpPr txBox="1"/>
          <p:nvPr/>
        </p:nvSpPr>
        <p:spPr>
          <a:xfrm rot="2891337">
            <a:off x="3092512" y="1957227"/>
            <a:ext cx="1251946" cy="20005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NL" sz="1300" dirty="0">
                <a:solidFill>
                  <a:srgbClr val="C00000"/>
                </a:solidFill>
              </a:rPr>
              <a:t>AMIS Consultant</a:t>
            </a:r>
            <a:endParaRPr lang="en-NL" sz="13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6E72D94-B2C9-436F-9E53-09CD74C791F2}"/>
              </a:ext>
            </a:extLst>
          </p:cNvPr>
          <p:cNvSpPr/>
          <p:nvPr/>
        </p:nvSpPr>
        <p:spPr>
          <a:xfrm>
            <a:off x="5619034" y="1270410"/>
            <a:ext cx="1724968" cy="896843"/>
          </a:xfrm>
          <a:prstGeom prst="wedgeRectCallout">
            <a:avLst>
              <a:gd name="adj1" fmla="val -57694"/>
              <a:gd name="adj2" fmla="val 88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Relationele Database</a:t>
            </a:r>
          </a:p>
          <a:p>
            <a:r>
              <a:rPr lang="nl-NL" sz="1200" dirty="0" err="1"/>
              <a:t>NoSQL</a:t>
            </a:r>
            <a:r>
              <a:rPr lang="nl-NL" sz="1200" dirty="0"/>
              <a:t> Database</a:t>
            </a:r>
          </a:p>
          <a:p>
            <a:r>
              <a:rPr lang="nl-NL" sz="1200" dirty="0" err="1"/>
              <a:t>Hadoop</a:t>
            </a:r>
            <a:endParaRPr lang="nl-NL" sz="1200" dirty="0"/>
          </a:p>
          <a:p>
            <a:r>
              <a:rPr lang="nl-NL" sz="1200" dirty="0"/>
              <a:t>Object Store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983F62-A66F-4FEE-9531-93A5CCD52C83}"/>
              </a:ext>
            </a:extLst>
          </p:cNvPr>
          <p:cNvSpPr/>
          <p:nvPr/>
        </p:nvSpPr>
        <p:spPr>
          <a:xfrm>
            <a:off x="1745749" y="288000"/>
            <a:ext cx="3060032" cy="1916911"/>
          </a:xfrm>
          <a:prstGeom prst="wedgeRectCallout">
            <a:avLst>
              <a:gd name="adj1" fmla="val 19285"/>
              <a:gd name="adj2" fmla="val 583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Verken, visualiseer, beschrijf</a:t>
            </a:r>
          </a:p>
          <a:p>
            <a:r>
              <a:rPr lang="nl-NL" sz="1200" dirty="0"/>
              <a:t>Extract, </a:t>
            </a:r>
            <a:r>
              <a:rPr lang="nl-NL" sz="1200" dirty="0" err="1"/>
              <a:t>parse,interpret</a:t>
            </a:r>
            <a:r>
              <a:rPr lang="nl-NL" sz="1200" dirty="0"/>
              <a:t> </a:t>
            </a:r>
          </a:p>
          <a:p>
            <a:r>
              <a:rPr lang="nl-NL" sz="1200" dirty="0" err="1"/>
              <a:t>Cleanse</a:t>
            </a:r>
            <a:r>
              <a:rPr lang="nl-NL" sz="1200" dirty="0"/>
              <a:t> &amp; </a:t>
            </a:r>
            <a:r>
              <a:rPr lang="nl-NL" sz="1200" dirty="0" err="1"/>
              <a:t>Validate</a:t>
            </a:r>
            <a:endParaRPr lang="nl-NL" sz="1200" dirty="0"/>
          </a:p>
          <a:p>
            <a:r>
              <a:rPr lang="nl-NL" sz="1200" dirty="0"/>
              <a:t>Filter, </a:t>
            </a:r>
            <a:r>
              <a:rPr lang="nl-NL" sz="1200" dirty="0" err="1"/>
              <a:t>Deduplicate</a:t>
            </a:r>
            <a:r>
              <a:rPr lang="nl-NL" sz="1200" dirty="0"/>
              <a:t>, </a:t>
            </a:r>
            <a:r>
              <a:rPr lang="nl-NL" sz="1200" dirty="0" err="1"/>
              <a:t>Denormalize</a:t>
            </a:r>
            <a:endParaRPr lang="nl-NL" sz="1200" dirty="0"/>
          </a:p>
          <a:p>
            <a:r>
              <a:rPr lang="nl-NL" sz="1200" dirty="0" err="1"/>
              <a:t>Unify</a:t>
            </a:r>
            <a:r>
              <a:rPr lang="nl-NL" sz="1200" dirty="0"/>
              <a:t> (units, </a:t>
            </a:r>
            <a:r>
              <a:rPr lang="nl-NL" sz="1200" dirty="0" err="1"/>
              <a:t>language</a:t>
            </a:r>
            <a:r>
              <a:rPr lang="nl-NL" sz="1200" dirty="0"/>
              <a:t>, spelling, </a:t>
            </a:r>
            <a:r>
              <a:rPr lang="nl-NL" sz="1200" dirty="0" err="1"/>
              <a:t>coding</a:t>
            </a:r>
            <a:r>
              <a:rPr lang="nl-NL" sz="1200" dirty="0"/>
              <a:t>)</a:t>
            </a:r>
          </a:p>
          <a:p>
            <a:r>
              <a:rPr lang="nl-NL" sz="1200" dirty="0" err="1"/>
              <a:t>Convert</a:t>
            </a:r>
            <a:r>
              <a:rPr lang="nl-NL" sz="1200" dirty="0"/>
              <a:t> &amp; </a:t>
            </a:r>
            <a:r>
              <a:rPr lang="nl-NL" sz="1200" dirty="0" err="1"/>
              <a:t>Transform</a:t>
            </a:r>
            <a:endParaRPr lang="nl-NL" sz="1200" dirty="0"/>
          </a:p>
          <a:p>
            <a:r>
              <a:rPr lang="nl-NL" sz="1200" dirty="0"/>
              <a:t>Anonimiseer, </a:t>
            </a:r>
            <a:r>
              <a:rPr lang="nl-NL" sz="1200" dirty="0" err="1"/>
              <a:t>Obfuscate</a:t>
            </a:r>
            <a:r>
              <a:rPr lang="nl-NL" sz="1200" dirty="0"/>
              <a:t>/</a:t>
            </a:r>
            <a:r>
              <a:rPr lang="nl-NL" sz="1200" dirty="0" err="1"/>
              <a:t>Redact</a:t>
            </a:r>
            <a:endParaRPr lang="nl-NL" sz="1200" dirty="0"/>
          </a:p>
          <a:p>
            <a:r>
              <a:rPr lang="nl-NL" sz="1200" dirty="0" err="1"/>
              <a:t>Enrich</a:t>
            </a:r>
            <a:endParaRPr lang="nl-NL" sz="1200" dirty="0"/>
          </a:p>
          <a:p>
            <a:r>
              <a:rPr lang="nl-NL" sz="1200" dirty="0" err="1"/>
              <a:t>Join</a:t>
            </a:r>
            <a:r>
              <a:rPr lang="nl-NL" sz="1200" dirty="0"/>
              <a:t>, </a:t>
            </a:r>
            <a:r>
              <a:rPr lang="nl-NL" sz="1200" dirty="0" err="1"/>
              <a:t>Aggregate</a:t>
            </a:r>
            <a:endParaRPr lang="nl-NL" sz="1200" dirty="0"/>
          </a:p>
          <a:p>
            <a:r>
              <a:rPr lang="nl-NL" sz="1200" dirty="0"/>
              <a:t>Feature engineering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DABBAAB-9E88-4E0D-9203-8F5ECA3C943E}"/>
              </a:ext>
            </a:extLst>
          </p:cNvPr>
          <p:cNvSpPr/>
          <p:nvPr/>
        </p:nvSpPr>
        <p:spPr>
          <a:xfrm>
            <a:off x="5481873" y="2976247"/>
            <a:ext cx="2230575" cy="1921889"/>
          </a:xfrm>
          <a:prstGeom prst="wedgeRectCallout">
            <a:avLst>
              <a:gd name="adj1" fmla="val -78468"/>
              <a:gd name="adj2" fmla="val -22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OCR</a:t>
            </a:r>
          </a:p>
          <a:p>
            <a:r>
              <a:rPr lang="nl-NL" sz="1200" dirty="0"/>
              <a:t>Speech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Text</a:t>
            </a:r>
            <a:endParaRPr lang="nl-NL" sz="1200" dirty="0"/>
          </a:p>
          <a:p>
            <a:r>
              <a:rPr lang="nl-NL" sz="1200" dirty="0"/>
              <a:t>Sentiment Analysis</a:t>
            </a:r>
          </a:p>
          <a:p>
            <a:r>
              <a:rPr lang="nl-NL" sz="1200" dirty="0"/>
              <a:t>Gist / Topics </a:t>
            </a:r>
            <a:r>
              <a:rPr lang="nl-NL" sz="1200" dirty="0" err="1"/>
              <a:t>extraction</a:t>
            </a:r>
            <a:endParaRPr lang="nl-NL" sz="1200" dirty="0"/>
          </a:p>
          <a:p>
            <a:r>
              <a:rPr lang="nl-NL" sz="1200" dirty="0"/>
              <a:t>Image </a:t>
            </a:r>
            <a:r>
              <a:rPr lang="nl-NL" sz="1200" dirty="0" err="1"/>
              <a:t>recognition</a:t>
            </a:r>
            <a:endParaRPr lang="nl-NL" sz="1200" dirty="0"/>
          </a:p>
          <a:p>
            <a:r>
              <a:rPr lang="nl-NL" sz="1200" dirty="0" err="1"/>
              <a:t>Translation</a:t>
            </a:r>
            <a:endParaRPr lang="nl-NL" sz="1200" dirty="0"/>
          </a:p>
          <a:p>
            <a:r>
              <a:rPr lang="nl-NL" sz="1200" dirty="0"/>
              <a:t>Spelling </a:t>
            </a:r>
            <a:r>
              <a:rPr lang="nl-NL" sz="1200" dirty="0" err="1"/>
              <a:t>correction</a:t>
            </a:r>
            <a:endParaRPr lang="nl-NL" sz="1200" dirty="0"/>
          </a:p>
          <a:p>
            <a:r>
              <a:rPr lang="nl-NL" sz="1200" dirty="0" err="1"/>
              <a:t>Anomaly</a:t>
            </a:r>
            <a:r>
              <a:rPr lang="nl-NL" sz="1200" dirty="0"/>
              <a:t> </a:t>
            </a:r>
            <a:r>
              <a:rPr lang="nl-NL" sz="1200" dirty="0" err="1"/>
              <a:t>detection</a:t>
            </a:r>
            <a:endParaRPr lang="nl-NL" sz="1200" dirty="0"/>
          </a:p>
          <a:p>
            <a:r>
              <a:rPr lang="nl-NL" sz="1200" dirty="0" err="1"/>
              <a:t>Classification</a:t>
            </a:r>
            <a:endParaRPr lang="nl-NL" sz="1200" dirty="0"/>
          </a:p>
          <a:p>
            <a:r>
              <a:rPr lang="nl-NL" sz="1200" dirty="0" err="1"/>
              <a:t>Principal</a:t>
            </a:r>
            <a:r>
              <a:rPr lang="nl-NL" sz="1200" dirty="0"/>
              <a:t> Component Analysis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51D8C-D25C-4354-A8F3-DB814B82B69C}"/>
              </a:ext>
            </a:extLst>
          </p:cNvPr>
          <p:cNvSpPr/>
          <p:nvPr/>
        </p:nvSpPr>
        <p:spPr>
          <a:xfrm rot="16200000">
            <a:off x="3877660" y="299199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822BA-B2E7-4CC2-BEDF-99945E9D9399}"/>
              </a:ext>
            </a:extLst>
          </p:cNvPr>
          <p:cNvSpPr/>
          <p:nvPr/>
        </p:nvSpPr>
        <p:spPr>
          <a:xfrm rot="16200000">
            <a:off x="4155773" y="320503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88B07C-AA6F-4715-B88F-82B9D642B715}"/>
              </a:ext>
            </a:extLst>
          </p:cNvPr>
          <p:cNvSpPr/>
          <p:nvPr/>
        </p:nvSpPr>
        <p:spPr>
          <a:xfrm>
            <a:off x="922855" y="3471640"/>
            <a:ext cx="1724968" cy="1338954"/>
          </a:xfrm>
          <a:prstGeom prst="wedgeRectCallout">
            <a:avLst>
              <a:gd name="adj1" fmla="val 78807"/>
              <a:gd name="adj2" fmla="val -5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Open Data </a:t>
            </a:r>
            <a:r>
              <a:rPr lang="nl-NL" sz="1200" dirty="0" err="1"/>
              <a:t>APIs</a:t>
            </a:r>
            <a:r>
              <a:rPr lang="nl-NL" sz="1200" dirty="0"/>
              <a:t> (overheden, </a:t>
            </a:r>
            <a:r>
              <a:rPr lang="nl-NL" sz="1200" dirty="0" err="1"/>
              <a:t>NGOs</a:t>
            </a:r>
            <a:r>
              <a:rPr lang="nl-NL" sz="1200" dirty="0"/>
              <a:t>, bedrijven)</a:t>
            </a:r>
          </a:p>
          <a:p>
            <a:r>
              <a:rPr lang="nl-NL" sz="1200" dirty="0" err="1"/>
              <a:t>Social</a:t>
            </a:r>
            <a:r>
              <a:rPr lang="nl-NL" sz="1200" dirty="0"/>
              <a:t> Media</a:t>
            </a:r>
          </a:p>
          <a:p>
            <a:r>
              <a:rPr lang="nl-NL" sz="1200" dirty="0" err="1"/>
              <a:t>Kaggle</a:t>
            </a:r>
            <a:r>
              <a:rPr lang="nl-NL" sz="1200" dirty="0"/>
              <a:t>, </a:t>
            </a:r>
            <a:r>
              <a:rPr lang="nl-NL" sz="1200" dirty="0" err="1"/>
              <a:t>data.world</a:t>
            </a:r>
            <a:endParaRPr lang="nl-NL" sz="1200" dirty="0"/>
          </a:p>
          <a:p>
            <a:r>
              <a:rPr lang="nl-NL" sz="1200" dirty="0" err="1"/>
              <a:t>DaaS</a:t>
            </a:r>
            <a:r>
              <a:rPr lang="nl-NL" sz="1200" dirty="0"/>
              <a:t>-aanbieders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38F5D3-8434-4366-93BD-B0C5132208FA}"/>
              </a:ext>
            </a:extLst>
          </p:cNvPr>
          <p:cNvSpPr/>
          <p:nvPr/>
        </p:nvSpPr>
        <p:spPr>
          <a:xfrm rot="7564080">
            <a:off x="1672117" y="2082776"/>
            <a:ext cx="232099" cy="3581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9570062-135B-4264-87D1-6B9959A7B3E2}"/>
              </a:ext>
            </a:extLst>
          </p:cNvPr>
          <p:cNvSpPr/>
          <p:nvPr/>
        </p:nvSpPr>
        <p:spPr>
          <a:xfrm>
            <a:off x="4629752" y="726769"/>
            <a:ext cx="3460102" cy="1274998"/>
          </a:xfrm>
          <a:prstGeom prst="wedgeRectCallout">
            <a:avLst>
              <a:gd name="adj1" fmla="val -7227"/>
              <a:gd name="adj2" fmla="val 111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Ontwerp Visualisatie, Rapport, Dashboard, Notificatie, Animatie, </a:t>
            </a:r>
            <a:r>
              <a:rPr lang="nl-NL" sz="1200" dirty="0" err="1"/>
              <a:t>self-service</a:t>
            </a:r>
            <a:r>
              <a:rPr lang="nl-NL" sz="1200" dirty="0"/>
              <a:t> data verkenning voorziening </a:t>
            </a:r>
          </a:p>
          <a:p>
            <a:r>
              <a:rPr lang="nl-NL" sz="1200" dirty="0"/>
              <a:t>Multi-</a:t>
            </a:r>
            <a:r>
              <a:rPr lang="nl-NL" sz="1200" dirty="0" err="1"/>
              <a:t>channel</a:t>
            </a:r>
            <a:r>
              <a:rPr lang="nl-NL" sz="1200" dirty="0"/>
              <a:t>, pull/push, distributie, conditie</a:t>
            </a:r>
          </a:p>
          <a:p>
            <a:r>
              <a:rPr lang="nl-NL" sz="1200" dirty="0"/>
              <a:t>Implementeer | Test | </a:t>
            </a:r>
            <a:r>
              <a:rPr lang="nl-NL" sz="1200" dirty="0" err="1"/>
              <a:t>Roll</a:t>
            </a:r>
            <a:r>
              <a:rPr lang="nl-NL" sz="1200" dirty="0"/>
              <a:t> Out | </a:t>
            </a:r>
            <a:r>
              <a:rPr lang="nl-NL" sz="1200" dirty="0" err="1"/>
              <a:t>Operate</a:t>
            </a:r>
            <a:endParaRPr lang="nl-NL" sz="1200" dirty="0"/>
          </a:p>
          <a:p>
            <a:r>
              <a:rPr lang="nl-NL" sz="1200" dirty="0" err="1"/>
              <a:t>Enforce</a:t>
            </a:r>
            <a:r>
              <a:rPr lang="nl-NL" sz="1200" dirty="0"/>
              <a:t> Data </a:t>
            </a:r>
            <a:r>
              <a:rPr lang="nl-NL" sz="1200" dirty="0" err="1"/>
              <a:t>Authorization</a:t>
            </a:r>
            <a:endParaRPr lang="en-NL" sz="1200" dirty="0"/>
          </a:p>
        </p:txBody>
      </p:sp>
      <p:pic>
        <p:nvPicPr>
          <p:cNvPr id="13314" name="Picture 2" descr="Image result for bi tools">
            <a:extLst>
              <a:ext uri="{FF2B5EF4-FFF2-40B4-BE49-F238E27FC236}">
                <a16:creationId xmlns:a16="http://schemas.microsoft.com/office/drawing/2014/main" id="{6045C574-45C4-43B6-9A5D-DA130618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7" y="3360595"/>
            <a:ext cx="2999105" cy="15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5D5-1813-476D-8A43-5B0F1856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Niveaus van AI/Machine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142-40E0-4BC3-8FD6-00E1A79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, Out of </a:t>
            </a:r>
            <a:r>
              <a:rPr lang="nl-NL" dirty="0" err="1"/>
              <a:t>the</a:t>
            </a:r>
            <a:r>
              <a:rPr lang="nl-NL" dirty="0"/>
              <a:t> box, ready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(AI Services)</a:t>
            </a:r>
          </a:p>
          <a:p>
            <a:pPr lvl="1"/>
            <a:r>
              <a:rPr lang="nl-NL" dirty="0"/>
              <a:t>OCR, Image &amp; Video </a:t>
            </a:r>
            <a:r>
              <a:rPr lang="nl-NL" dirty="0" err="1"/>
              <a:t>Recognition</a:t>
            </a:r>
            <a:r>
              <a:rPr lang="nl-NL" dirty="0"/>
              <a:t>, Sentiment Analysis, 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Text</a:t>
            </a:r>
            <a:r>
              <a:rPr lang="nl-NL" dirty="0"/>
              <a:t> Gist/Summary,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</a:p>
          <a:p>
            <a:r>
              <a:rPr lang="nl-NL" dirty="0" err="1"/>
              <a:t>Guided</a:t>
            </a:r>
            <a:r>
              <a:rPr lang="nl-NL" dirty="0"/>
              <a:t> training met je eigen data van een </a:t>
            </a:r>
            <a:r>
              <a:rPr lang="nl-NL" dirty="0" err="1"/>
              <a:t>voorgedefinieerd</a:t>
            </a:r>
            <a:r>
              <a:rPr lang="nl-NL" dirty="0"/>
              <a:t> model voor specifieke toepassing</a:t>
            </a:r>
          </a:p>
          <a:p>
            <a:pPr lvl="1"/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Analytics, Forecast, </a:t>
            </a:r>
            <a:r>
              <a:rPr lang="nl-NL" dirty="0" err="1"/>
              <a:t>Recommendation</a:t>
            </a:r>
            <a:r>
              <a:rPr lang="nl-NL" dirty="0"/>
              <a:t>, </a:t>
            </a:r>
            <a:r>
              <a:rPr lang="nl-NL" dirty="0" err="1"/>
              <a:t>ChatBot</a:t>
            </a:r>
            <a:r>
              <a:rPr lang="nl-NL" dirty="0"/>
              <a:t>, Cloud Talent</a:t>
            </a:r>
          </a:p>
          <a:p>
            <a:r>
              <a:rPr lang="nl-NL" dirty="0"/>
              <a:t>Do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dirty="0" err="1"/>
              <a:t>largely</a:t>
            </a:r>
            <a:r>
              <a:rPr lang="nl-NL" dirty="0"/>
              <a:t>) </a:t>
            </a:r>
            <a:r>
              <a:rPr lang="nl-NL" dirty="0" err="1"/>
              <a:t>yourself</a:t>
            </a:r>
            <a:r>
              <a:rPr lang="nl-NL" dirty="0"/>
              <a:t> ML </a:t>
            </a:r>
          </a:p>
          <a:p>
            <a:pPr lvl="1"/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model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 set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pPr lvl="1"/>
            <a:r>
              <a:rPr lang="nl-NL" dirty="0"/>
              <a:t>En: Google </a:t>
            </a:r>
            <a:r>
              <a:rPr lang="nl-NL" dirty="0" err="1"/>
              <a:t>AutoML</a:t>
            </a:r>
            <a:r>
              <a:rPr lang="nl-NL" dirty="0"/>
              <a:t> &amp; AWS </a:t>
            </a:r>
            <a:r>
              <a:rPr lang="nl-NL" dirty="0" err="1"/>
              <a:t>SageMaker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F640A-EE91-45FC-B115-EDF29431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40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D4CF-6E79-4BEF-B0C9-7BE1174A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AWS AI &amp; Machine Learning (</a:t>
            </a:r>
            <a:r>
              <a:rPr lang="nl-NL" dirty="0" err="1"/>
              <a:t>powered</a:t>
            </a:r>
            <a:r>
              <a:rPr lang="nl-NL" dirty="0"/>
              <a:t>) 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C6B4-98D3-4440-A4A1-C6756D27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169" name="Picture 1" descr="VISION &#10;CHATØOtS &#10;SPEECH &#10;Al Services &#10;ML Services &#10;ML Framewoi•, &#10;+ Infrastructur &#10;Oxnet &#10;Amazon &#10;GLUON &#10;INTERFACES &#10;oe &#10;LANGUAGES &#10;AWS Gremgrass &#10;PYTbRCH &#10;FRAMEWORKS &#10;INFRASTRUCTURE ">
            <a:extLst>
              <a:ext uri="{FF2B5EF4-FFF2-40B4-BE49-F238E27FC236}">
                <a16:creationId xmlns:a16="http://schemas.microsoft.com/office/drawing/2014/main" id="{DD84AE36-6715-417F-9B87-C844A242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" y="1079838"/>
            <a:ext cx="9249103" cy="34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A9430-043D-4711-9433-BD61CE723E02}"/>
              </a:ext>
            </a:extLst>
          </p:cNvPr>
          <p:cNvSpPr txBox="1"/>
          <p:nvPr/>
        </p:nvSpPr>
        <p:spPr>
          <a:xfrm>
            <a:off x="8165556" y="2170987"/>
            <a:ext cx="7389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/>
                </a:solidFill>
              </a:rPr>
              <a:t>Personalize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FC576-C432-477A-B597-654D051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9" y="1832182"/>
            <a:ext cx="583013" cy="51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12D75-F8E9-4335-B87B-9F7E1ABE93E6}"/>
              </a:ext>
            </a:extLst>
          </p:cNvPr>
          <p:cNvSpPr txBox="1"/>
          <p:nvPr/>
        </p:nvSpPr>
        <p:spPr>
          <a:xfrm>
            <a:off x="6149008" y="2170987"/>
            <a:ext cx="5482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</a:rPr>
              <a:t>Forecast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52C8D-06C3-4888-9A06-15CC64CAA47F}"/>
              </a:ext>
            </a:extLst>
          </p:cNvPr>
          <p:cNvSpPr/>
          <p:nvPr/>
        </p:nvSpPr>
        <p:spPr>
          <a:xfrm>
            <a:off x="7397342" y="1986333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BAEAB-F145-46CA-8E2B-B48A3125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40" y="1900296"/>
            <a:ext cx="741519" cy="4399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56CEB1-BD34-4B62-B8FA-BC266E18F966}"/>
              </a:ext>
            </a:extLst>
          </p:cNvPr>
          <p:cNvSpPr/>
          <p:nvPr/>
        </p:nvSpPr>
        <p:spPr>
          <a:xfrm>
            <a:off x="5135880" y="1965960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480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2871A26-0A6A-423A-AF33-8E93C00CE851}"/>
              </a:ext>
            </a:extLst>
          </p:cNvPr>
          <p:cNvSpPr/>
          <p:nvPr/>
        </p:nvSpPr>
        <p:spPr>
          <a:xfrm>
            <a:off x="4339304" y="669779"/>
            <a:ext cx="2480499" cy="1172289"/>
          </a:xfrm>
          <a:prstGeom prst="wedgeRectCallout">
            <a:avLst>
              <a:gd name="adj1" fmla="val 16827"/>
              <a:gd name="adj2" fmla="val 745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Selecteer algoritme</a:t>
            </a:r>
          </a:p>
          <a:p>
            <a:r>
              <a:rPr lang="nl-NL" sz="1200" dirty="0"/>
              <a:t>Configureer model</a:t>
            </a:r>
          </a:p>
          <a:p>
            <a:r>
              <a:rPr lang="nl-NL" sz="1200" dirty="0"/>
              <a:t>Train model met training data</a:t>
            </a:r>
          </a:p>
          <a:p>
            <a:r>
              <a:rPr lang="nl-NL" sz="1200" dirty="0"/>
              <a:t>Test Model</a:t>
            </a:r>
          </a:p>
          <a:p>
            <a:r>
              <a:rPr lang="nl-NL" sz="1200" dirty="0"/>
              <a:t>… itereer ….</a:t>
            </a:r>
          </a:p>
          <a:p>
            <a:r>
              <a:rPr lang="nl-NL" sz="1200" dirty="0"/>
              <a:t>Accepteer Model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8139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4A6C-2186-4DF1-9B0C-2D9E3D4C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Machine Learning </a:t>
            </a:r>
            <a:r>
              <a:rPr lang="nl-NL" dirty="0" err="1"/>
              <a:t>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0948-DFC3-480C-A816-51A5BD7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90965-0A03-40A2-9818-7797BF54E2F3}"/>
              </a:ext>
            </a:extLst>
          </p:cNvPr>
          <p:cNvSpPr/>
          <p:nvPr/>
        </p:nvSpPr>
        <p:spPr>
          <a:xfrm>
            <a:off x="720003" y="2969088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3A8657-E5A5-4FC0-9564-326ACE206119}"/>
              </a:ext>
            </a:extLst>
          </p:cNvPr>
          <p:cNvSpPr/>
          <p:nvPr/>
        </p:nvSpPr>
        <p:spPr>
          <a:xfrm>
            <a:off x="2963938" y="2593174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0EEDA3-74F4-40EE-B20C-4FACC072B83A}"/>
              </a:ext>
            </a:extLst>
          </p:cNvPr>
          <p:cNvSpPr/>
          <p:nvPr/>
        </p:nvSpPr>
        <p:spPr>
          <a:xfrm>
            <a:off x="1786276" y="246603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EDAFC8-EADD-4B14-8A01-F5D1B2194D26}"/>
              </a:ext>
            </a:extLst>
          </p:cNvPr>
          <p:cNvSpPr/>
          <p:nvPr/>
        </p:nvSpPr>
        <p:spPr>
          <a:xfrm>
            <a:off x="4287202" y="2517910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5672B67-2BA5-46FF-9E52-681031058BE7}"/>
              </a:ext>
            </a:extLst>
          </p:cNvPr>
          <p:cNvSpPr/>
          <p:nvPr/>
        </p:nvSpPr>
        <p:spPr>
          <a:xfrm>
            <a:off x="5279378" y="2450766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882D3B10-1138-4560-8BF9-3D811D33C4CA}"/>
              </a:ext>
            </a:extLst>
          </p:cNvPr>
          <p:cNvSpPr/>
          <p:nvPr/>
        </p:nvSpPr>
        <p:spPr>
          <a:xfrm>
            <a:off x="5783736" y="2259015"/>
            <a:ext cx="644069" cy="548896"/>
          </a:xfrm>
          <a:prstGeom prst="pie">
            <a:avLst>
              <a:gd name="adj1" fmla="val 10876556"/>
              <a:gd name="adj2" fmla="val 5339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API</a:t>
            </a:r>
          </a:p>
          <a:p>
            <a:pPr algn="ctr"/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43FB1F-C206-4BE5-A34C-0961A79E5FD3}"/>
              </a:ext>
            </a:extLst>
          </p:cNvPr>
          <p:cNvSpPr/>
          <p:nvPr/>
        </p:nvSpPr>
        <p:spPr>
          <a:xfrm>
            <a:off x="6885836" y="1407431"/>
            <a:ext cx="1305835" cy="774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Application</a:t>
            </a:r>
            <a:endParaRPr lang="en-NL" sz="1600" dirty="0"/>
          </a:p>
        </p:txBody>
      </p:sp>
      <p:pic>
        <p:nvPicPr>
          <p:cNvPr id="12" name="Picture 4" descr="Image result for user">
            <a:extLst>
              <a:ext uri="{FF2B5EF4-FFF2-40B4-BE49-F238E27FC236}">
                <a16:creationId xmlns:a16="http://schemas.microsoft.com/office/drawing/2014/main" id="{71C80300-38EC-40DC-B373-5200D4FC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14" y="792000"/>
            <a:ext cx="702254" cy="6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F12F587-D919-4BCB-B79E-9285FE133AD1}"/>
              </a:ext>
            </a:extLst>
          </p:cNvPr>
          <p:cNvSpPr/>
          <p:nvPr/>
        </p:nvSpPr>
        <p:spPr>
          <a:xfrm rot="19873166">
            <a:off x="6184822" y="1934750"/>
            <a:ext cx="890395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pic>
        <p:nvPicPr>
          <p:cNvPr id="14" name="Picture 6" descr="Image result for graduation hat">
            <a:extLst>
              <a:ext uri="{FF2B5EF4-FFF2-40B4-BE49-F238E27FC236}">
                <a16:creationId xmlns:a16="http://schemas.microsoft.com/office/drawing/2014/main" id="{31CA5D69-2F8A-48AA-9FD7-71DD0C23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6474649" y="1077362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0820D-4D60-4435-8DD5-EF3E73540283}"/>
              </a:ext>
            </a:extLst>
          </p:cNvPr>
          <p:cNvSpPr/>
          <p:nvPr/>
        </p:nvSpPr>
        <p:spPr>
          <a:xfrm>
            <a:off x="7664107" y="3578085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2979B-55E6-4B1D-A63C-09AB24D80225}"/>
              </a:ext>
            </a:extLst>
          </p:cNvPr>
          <p:cNvSpPr/>
          <p:nvPr/>
        </p:nvSpPr>
        <p:spPr>
          <a:xfrm>
            <a:off x="7905065" y="4546779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D6F109-8081-4932-9609-B6501879F6A2}"/>
              </a:ext>
            </a:extLst>
          </p:cNvPr>
          <p:cNvSpPr/>
          <p:nvPr/>
        </p:nvSpPr>
        <p:spPr>
          <a:xfrm rot="16200000">
            <a:off x="8153941" y="4368657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11AB63-7556-42E5-AFA4-73B1259AFE9E}"/>
              </a:ext>
            </a:extLst>
          </p:cNvPr>
          <p:cNvCxnSpPr>
            <a:stCxn id="17" idx="1"/>
          </p:cNvCxnSpPr>
          <p:nvPr/>
        </p:nvCxnSpPr>
        <p:spPr>
          <a:xfrm rot="10800000">
            <a:off x="6278881" y="2755069"/>
            <a:ext cx="1626185" cy="1946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business process">
            <a:extLst>
              <a:ext uri="{FF2B5EF4-FFF2-40B4-BE49-F238E27FC236}">
                <a16:creationId xmlns:a16="http://schemas.microsoft.com/office/drawing/2014/main" id="{8880F766-29B5-4518-A1FA-F928C4B5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624191"/>
            <a:ext cx="1839413" cy="7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663108-EEB8-4161-9781-9FDFDED9F213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6427805" y="2533464"/>
            <a:ext cx="1236302" cy="180005"/>
          </a:xfrm>
          <a:prstGeom prst="bentConnector3">
            <a:avLst>
              <a:gd name="adj1" fmla="val -2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7D350C8-AF5D-4262-9B81-568309563C55}"/>
              </a:ext>
            </a:extLst>
          </p:cNvPr>
          <p:cNvCxnSpPr>
            <a:cxnSpLocks/>
          </p:cNvCxnSpPr>
          <p:nvPr/>
        </p:nvCxnSpPr>
        <p:spPr>
          <a:xfrm rot="10800000">
            <a:off x="6437311" y="2532923"/>
            <a:ext cx="1929671" cy="214526"/>
          </a:xfrm>
          <a:prstGeom prst="bentConnector3">
            <a:avLst>
              <a:gd name="adj1" fmla="val 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9E953E-3E86-4330-9E0C-00083E0DC03D}"/>
              </a:ext>
            </a:extLst>
          </p:cNvPr>
          <p:cNvCxnSpPr/>
          <p:nvPr/>
        </p:nvCxnSpPr>
        <p:spPr>
          <a:xfrm rot="10800000">
            <a:off x="6374693" y="2640186"/>
            <a:ext cx="1289415" cy="505542"/>
          </a:xfrm>
          <a:prstGeom prst="bentConnector3">
            <a:avLst>
              <a:gd name="adj1" fmla="val 7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business understanding">
            <a:extLst>
              <a:ext uri="{FF2B5EF4-FFF2-40B4-BE49-F238E27FC236}">
                <a16:creationId xmlns:a16="http://schemas.microsoft.com/office/drawing/2014/main" id="{2F092115-2E34-4254-9418-6E9EBD62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55" y="3496639"/>
            <a:ext cx="1767994" cy="12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89BECF8-98DA-495A-8341-85A573DDDC66}"/>
              </a:ext>
            </a:extLst>
          </p:cNvPr>
          <p:cNvSpPr/>
          <p:nvPr/>
        </p:nvSpPr>
        <p:spPr>
          <a:xfrm rot="18423084">
            <a:off x="4873581" y="3278272"/>
            <a:ext cx="661120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 dirty="0"/>
          </a:p>
        </p:txBody>
      </p:sp>
    </p:spTree>
    <p:extLst>
      <p:ext uri="{BB962C8B-B14F-4D97-AF65-F5344CB8AC3E}">
        <p14:creationId xmlns:p14="http://schemas.microsoft.com/office/powerpoint/2010/main" val="20677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BF2BD-C6E0-46D6-90E4-69B6F759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Propositie: Data Analytics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Mmmmmmmm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74ADD-C204-495F-8462-F01C0A1D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5" name="Picture 1" descr="E, &#10;E, &#10;E, &#10;J8K5 L I &#10;M3M, Nt N, NI &#10;q 01 &#10;01 &#10;Turninq Data into Value ">
            <a:extLst>
              <a:ext uri="{FF2B5EF4-FFF2-40B4-BE49-F238E27FC236}">
                <a16:creationId xmlns:a16="http://schemas.microsoft.com/office/drawing/2014/main" id="{3B730AAC-E6F3-42DA-8BFC-9E9D1E78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7" y="1889774"/>
            <a:ext cx="8294342" cy="23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3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Python,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1000" dirty="0"/>
              <a:t>Oracle Data Integration Platform Cloud, Oracle Integration Cloud &amp; Cloud Adapters</a:t>
            </a:r>
          </a:p>
          <a:p>
            <a:r>
              <a:rPr lang="nl-NL" sz="1000" dirty="0" err="1"/>
              <a:t>Kafka</a:t>
            </a:r>
            <a:r>
              <a:rPr lang="nl-NL" sz="1000" dirty="0"/>
              <a:t>, </a:t>
            </a:r>
            <a:r>
              <a:rPr lang="nl-NL" sz="1000" dirty="0" err="1"/>
              <a:t>Connectors</a:t>
            </a:r>
            <a:r>
              <a:rPr lang="nl-NL" sz="1000" dirty="0"/>
              <a:t>, KSQL &amp; Streams </a:t>
            </a:r>
            <a:r>
              <a:rPr lang="nl-NL" sz="1000" dirty="0" err="1"/>
              <a:t>Debezium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EventHubs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Lambda</a:t>
            </a:r>
            <a:r>
              <a:rPr lang="nl-NL" sz="1000" dirty="0"/>
              <a:t>, SQS, SNS, </a:t>
            </a:r>
            <a:r>
              <a:rPr lang="nl-NL" sz="1000" dirty="0" err="1"/>
              <a:t>Glue</a:t>
            </a:r>
            <a:r>
              <a:rPr lang="nl-NL" sz="1000" dirty="0"/>
              <a:t>, </a:t>
            </a:r>
            <a:r>
              <a:rPr lang="nl-NL" sz="1000" dirty="0" err="1"/>
              <a:t>Kinesis</a:t>
            </a:r>
            <a:r>
              <a:rPr lang="nl-NL" sz="1000" dirty="0"/>
              <a:t>, Step </a:t>
            </a:r>
            <a:r>
              <a:rPr lang="nl-NL" sz="1000" dirty="0" err="1"/>
              <a:t>Functions</a:t>
            </a:r>
            <a:endParaRPr lang="en-NL" sz="10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Jupyter</a:t>
            </a:r>
            <a:r>
              <a:rPr lang="nl-NL" sz="1000" dirty="0"/>
              <a:t> Notebooks, Python, Apache </a:t>
            </a:r>
            <a:r>
              <a:rPr lang="nl-NL" sz="1000" dirty="0" err="1"/>
              <a:t>Spark</a:t>
            </a:r>
            <a:r>
              <a:rPr lang="nl-NL" sz="1000" dirty="0"/>
              <a:t>, Java, R, Apache Zeppelin</a:t>
            </a:r>
          </a:p>
          <a:p>
            <a:r>
              <a:rPr lang="nl-NL" sz="1000" dirty="0"/>
              <a:t>SQL &amp; PL/SQL, SQL Developer, SPARQL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Google Cloud </a:t>
            </a:r>
            <a:r>
              <a:rPr lang="nl-NL" sz="1000" dirty="0" err="1"/>
              <a:t>DataPrep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 (</a:t>
            </a:r>
            <a:r>
              <a:rPr lang="nl-NL" sz="1000" dirty="0" err="1"/>
              <a:t>Trifacta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) </a:t>
            </a:r>
          </a:p>
          <a:p>
            <a:r>
              <a:rPr lang="nl-NL" sz="1000" dirty="0"/>
              <a:t>Google </a:t>
            </a:r>
            <a:r>
              <a:rPr lang="nl-NL" sz="1000" dirty="0" err="1"/>
              <a:t>BigQuery</a:t>
            </a:r>
            <a:endParaRPr lang="nl-NL" sz="1000" dirty="0"/>
          </a:p>
          <a:p>
            <a:r>
              <a:rPr lang="nl-NL" sz="1000" dirty="0"/>
              <a:t>Excel, </a:t>
            </a:r>
            <a:r>
              <a:rPr lang="nl-NL" sz="1000" dirty="0" err="1"/>
              <a:t>csvkit</a:t>
            </a:r>
            <a:r>
              <a:rPr lang="nl-NL" sz="1000" dirty="0"/>
              <a:t>, </a:t>
            </a:r>
            <a:r>
              <a:rPr lang="nl-NL" sz="1000" dirty="0" err="1"/>
              <a:t>Pentaho</a:t>
            </a:r>
            <a:endParaRPr lang="nl-NL" sz="10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429447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d3.js, </a:t>
            </a:r>
            <a:r>
              <a:rPr lang="nl-NL" sz="1000" dirty="0" err="1"/>
              <a:t>React</a:t>
            </a:r>
            <a:r>
              <a:rPr lang="nl-NL" sz="1000" dirty="0"/>
              <a:t> D3, SVG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Excel, APEX, SQL Developer</a:t>
            </a:r>
          </a:p>
          <a:p>
            <a:r>
              <a:rPr lang="nl-NL" sz="1000" dirty="0" err="1"/>
              <a:t>Pentaho</a:t>
            </a:r>
            <a:r>
              <a:rPr lang="nl-NL" sz="1000" dirty="0"/>
              <a:t>, </a:t>
            </a:r>
            <a:r>
              <a:rPr lang="nl-NL" sz="1000" dirty="0" err="1"/>
              <a:t>OpenStreetMap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PowerBI</a:t>
            </a:r>
            <a:r>
              <a:rPr lang="nl-NL" sz="1000" dirty="0"/>
              <a:t>, AWS </a:t>
            </a:r>
            <a:r>
              <a:rPr lang="nl-NL" sz="1000" dirty="0" err="1"/>
              <a:t>QuickSight</a:t>
            </a:r>
            <a:endParaRPr lang="nl-NL" sz="1000" dirty="0"/>
          </a:p>
          <a:p>
            <a:r>
              <a:rPr lang="nl-NL" sz="1000" dirty="0"/>
              <a:t>Tableau, </a:t>
            </a:r>
            <a:r>
              <a:rPr lang="nl-NL" sz="1000" dirty="0" err="1"/>
              <a:t>Qlik</a:t>
            </a:r>
            <a:r>
              <a:rPr lang="nl-NL" sz="1000" dirty="0"/>
              <a:t>, </a:t>
            </a:r>
            <a:r>
              <a:rPr lang="nl-NL" sz="1000" dirty="0" err="1"/>
              <a:t>Looker</a:t>
            </a:r>
            <a:r>
              <a:rPr lang="nl-NL" sz="1000" dirty="0"/>
              <a:t>, </a:t>
            </a:r>
          </a:p>
          <a:p>
            <a:r>
              <a:rPr lang="nl-NL" sz="1000" dirty="0"/>
              <a:t>SAP Analytics (Business </a:t>
            </a:r>
            <a:r>
              <a:rPr lang="nl-NL" sz="1000" dirty="0" err="1"/>
              <a:t>Objects</a:t>
            </a:r>
            <a:r>
              <a:rPr lang="nl-NL" sz="1000" dirty="0"/>
              <a:t>), IBM </a:t>
            </a:r>
            <a:r>
              <a:rPr lang="nl-NL" sz="1000" dirty="0" err="1"/>
              <a:t>Cognos</a:t>
            </a:r>
            <a:r>
              <a:rPr lang="nl-NL" sz="1000" dirty="0"/>
              <a:t>, SAS, </a:t>
            </a:r>
            <a:r>
              <a:rPr lang="nl-NL" sz="1000" dirty="0" err="1"/>
              <a:t>Tibco</a:t>
            </a:r>
            <a:r>
              <a:rPr lang="nl-NL" sz="1000" dirty="0"/>
              <a:t> </a:t>
            </a:r>
            <a:r>
              <a:rPr lang="nl-NL" sz="1000" dirty="0" err="1"/>
              <a:t>JasperSoft</a:t>
            </a:r>
            <a:endParaRPr lang="nl-NL" sz="1000" dirty="0"/>
          </a:p>
          <a:p>
            <a:r>
              <a:rPr lang="nl-NL" sz="1000" dirty="0" err="1"/>
              <a:t>Kibana</a:t>
            </a:r>
            <a:r>
              <a:rPr lang="nl-NL" sz="1000" dirty="0"/>
              <a:t>, </a:t>
            </a:r>
            <a:r>
              <a:rPr lang="nl-NL" sz="1000" dirty="0" err="1"/>
              <a:t>Grafana</a:t>
            </a:r>
            <a:endParaRPr lang="nl-NL" sz="10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Python, R, Apache </a:t>
            </a:r>
            <a:r>
              <a:rPr lang="nl-NL" sz="1000" dirty="0" err="1"/>
              <a:t>Spark</a:t>
            </a:r>
            <a:r>
              <a:rPr lang="nl-NL" sz="1000" dirty="0"/>
              <a:t>, SQL &amp; PL/SQL</a:t>
            </a:r>
          </a:p>
          <a:p>
            <a:r>
              <a:rPr lang="nl-NL" sz="1000" dirty="0" err="1"/>
              <a:t>Jupyter</a:t>
            </a:r>
            <a:r>
              <a:rPr lang="nl-NL" sz="1000" dirty="0"/>
              <a:t> Notebooks, Apache Zeppelin</a:t>
            </a:r>
          </a:p>
          <a:p>
            <a:r>
              <a:rPr lang="nl-NL" sz="800" dirty="0" err="1"/>
              <a:t>NumPy</a:t>
            </a:r>
            <a:r>
              <a:rPr lang="nl-NL" sz="800" dirty="0"/>
              <a:t>, </a:t>
            </a:r>
            <a:r>
              <a:rPr lang="nl-NL" sz="800" dirty="0" err="1"/>
              <a:t>SciPy</a:t>
            </a:r>
            <a:r>
              <a:rPr lang="nl-NL" sz="800" dirty="0"/>
              <a:t>, </a:t>
            </a:r>
            <a:r>
              <a:rPr lang="nl-NL" sz="800" dirty="0" err="1"/>
              <a:t>SciKit-learn</a:t>
            </a:r>
            <a:r>
              <a:rPr lang="nl-NL" sz="800" dirty="0"/>
              <a:t>, </a:t>
            </a:r>
            <a:r>
              <a:rPr lang="nl-NL" sz="800" dirty="0" err="1"/>
              <a:t>Pandas</a:t>
            </a:r>
            <a:r>
              <a:rPr lang="nl-NL" sz="800" dirty="0"/>
              <a:t>, </a:t>
            </a:r>
            <a:r>
              <a:rPr lang="nl-NL" sz="800" dirty="0" err="1"/>
              <a:t>Bokeh</a:t>
            </a:r>
            <a:r>
              <a:rPr lang="nl-NL" sz="800" dirty="0"/>
              <a:t>, </a:t>
            </a:r>
            <a:r>
              <a:rPr lang="nl-NL" sz="800" dirty="0" err="1"/>
              <a:t>Plotly</a:t>
            </a:r>
            <a:r>
              <a:rPr lang="nl-NL" sz="800" dirty="0"/>
              <a:t>, </a:t>
            </a:r>
            <a:r>
              <a:rPr lang="nl-NL" sz="800" dirty="0" err="1"/>
              <a:t>Matplotlib</a:t>
            </a:r>
            <a:r>
              <a:rPr lang="nl-NL" sz="800" dirty="0"/>
              <a:t>, NLTK</a:t>
            </a:r>
          </a:p>
          <a:p>
            <a:r>
              <a:rPr lang="nl-NL" sz="800" dirty="0" err="1"/>
              <a:t>Keras</a:t>
            </a:r>
            <a:r>
              <a:rPr lang="nl-NL" sz="800" dirty="0"/>
              <a:t>, </a:t>
            </a:r>
            <a:r>
              <a:rPr lang="nl-NL" sz="800" dirty="0" err="1"/>
              <a:t>TensorFlow</a:t>
            </a:r>
            <a:r>
              <a:rPr lang="nl-NL" sz="800" dirty="0"/>
              <a:t>, </a:t>
            </a:r>
            <a:r>
              <a:rPr lang="nl-NL" sz="800" dirty="0" err="1"/>
              <a:t>PyTorch</a:t>
            </a:r>
            <a:r>
              <a:rPr lang="nl-NL" sz="800" dirty="0"/>
              <a:t>, </a:t>
            </a:r>
            <a:r>
              <a:rPr lang="nl-NL" sz="800" dirty="0" err="1"/>
              <a:t>MXNet</a:t>
            </a:r>
            <a:r>
              <a:rPr lang="nl-NL" sz="800" dirty="0"/>
              <a:t>, </a:t>
            </a:r>
            <a:r>
              <a:rPr lang="nl-NL" sz="800" dirty="0" err="1"/>
              <a:t>Caffe</a:t>
            </a:r>
            <a:r>
              <a:rPr lang="nl-NL" sz="800" dirty="0"/>
              <a:t>, </a:t>
            </a:r>
            <a:r>
              <a:rPr lang="nl-NL" sz="800" dirty="0" err="1"/>
              <a:t>Theano</a:t>
            </a:r>
            <a:endParaRPr lang="nl-NL" sz="800" dirty="0"/>
          </a:p>
          <a:p>
            <a:r>
              <a:rPr lang="nl-NL" sz="1000" dirty="0"/>
              <a:t>Oracle Analytics Cloud, Data </a:t>
            </a:r>
            <a:r>
              <a:rPr lang="nl-NL" sz="1000" dirty="0" err="1"/>
              <a:t>Science</a:t>
            </a:r>
            <a:r>
              <a:rPr lang="nl-NL" sz="1000" dirty="0"/>
              <a:t> Platform</a:t>
            </a:r>
          </a:p>
          <a:p>
            <a:r>
              <a:rPr lang="nl-NL" sz="1000" dirty="0" err="1"/>
              <a:t>AutoKeras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SageMaker</a:t>
            </a:r>
            <a:r>
              <a:rPr lang="nl-NL" sz="1000" dirty="0"/>
              <a:t>, Google AI Platform, Google </a:t>
            </a:r>
            <a:r>
              <a:rPr lang="nl-NL" sz="1000" dirty="0" err="1"/>
              <a:t>AutoML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Machine Learning Studio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Cognitive</a:t>
            </a:r>
            <a:r>
              <a:rPr lang="nl-NL" sz="1000" dirty="0"/>
              <a:t> Services, AWS AI</a:t>
            </a:r>
          </a:p>
        </p:txBody>
      </p:sp>
    </p:spTree>
    <p:extLst>
      <p:ext uri="{BB962C8B-B14F-4D97-AF65-F5344CB8AC3E}">
        <p14:creationId xmlns:p14="http://schemas.microsoft.com/office/powerpoint/2010/main" val="2205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4738661" y="3754099"/>
            <a:ext cx="1182413" cy="67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CSV file </a:t>
            </a:r>
            <a:r>
              <a:rPr lang="nl-NL" sz="1100" dirty="0" err="1"/>
              <a:t>with</a:t>
            </a:r>
            <a:r>
              <a:rPr lang="nl-NL" sz="1100" dirty="0"/>
              <a:t> </a:t>
            </a:r>
            <a:r>
              <a:rPr lang="nl-NL" sz="1100" dirty="0" err="1"/>
              <a:t>key</a:t>
            </a:r>
            <a:r>
              <a:rPr lang="nl-NL" sz="1100" dirty="0"/>
              <a:t> Oracle Cloud Services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4" name="Picture 8" descr="Image result for csv">
            <a:extLst>
              <a:ext uri="{FF2B5EF4-FFF2-40B4-BE49-F238E27FC236}">
                <a16:creationId xmlns:a16="http://schemas.microsoft.com/office/drawing/2014/main" id="{430DA56D-D140-43C6-87B2-C594AC67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4094650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11BAC8-F4C5-4645-B774-D006A8E8D137}"/>
              </a:ext>
            </a:extLst>
          </p:cNvPr>
          <p:cNvSpPr/>
          <p:nvPr/>
        </p:nvSpPr>
        <p:spPr>
          <a:xfrm rot="16200000">
            <a:off x="5573921" y="3576865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10"/>
            <a:ext cx="2191179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analyze</a:t>
            </a:r>
            <a:r>
              <a:rPr lang="nl-NL" sz="1000" dirty="0"/>
              <a:t> speaker 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37" grpId="0"/>
      <p:bldP spid="41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100141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2391307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321716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1917557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3358710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 err="1"/>
              <a:t>Decision</a:t>
            </a:r>
            <a:r>
              <a:rPr lang="nl-NL" sz="1000" dirty="0"/>
              <a:t> Tree &amp; </a:t>
            </a:r>
            <a:r>
              <a:rPr lang="nl-NL" sz="1000" dirty="0" err="1"/>
              <a:t>Classification</a:t>
            </a:r>
            <a:endParaRPr lang="nl-NL" sz="1000" dirty="0"/>
          </a:p>
          <a:p>
            <a:r>
              <a:rPr lang="nl-NL" sz="1000" dirty="0"/>
              <a:t>- </a:t>
            </a:r>
            <a:r>
              <a:rPr lang="nl-NL" sz="1000" dirty="0" err="1"/>
              <a:t>Predict</a:t>
            </a:r>
            <a:r>
              <a:rPr lang="nl-NL" sz="1000" dirty="0"/>
              <a:t> “slides </a:t>
            </a:r>
            <a:r>
              <a:rPr lang="nl-NL" sz="1000" dirty="0" err="1"/>
              <a:t>available</a:t>
            </a:r>
            <a:r>
              <a:rPr lang="nl-NL" sz="1000" dirty="0"/>
              <a:t>?”</a:t>
            </a:r>
          </a:p>
          <a:p>
            <a:r>
              <a:rPr lang="nl-NL" sz="1000" dirty="0"/>
              <a:t>- </a:t>
            </a:r>
            <a:r>
              <a:rPr lang="nl-NL" sz="1000" dirty="0" err="1"/>
              <a:t>Assign</a:t>
            </a:r>
            <a:r>
              <a:rPr lang="nl-NL" sz="1000" dirty="0"/>
              <a:t> track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5BA8B43-10A7-4CE4-93D4-237CD54A4678}"/>
              </a:ext>
            </a:extLst>
          </p:cNvPr>
          <p:cNvSpPr/>
          <p:nvPr/>
        </p:nvSpPr>
        <p:spPr>
          <a:xfrm>
            <a:off x="8220796" y="2083515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6" descr="Image result for graduation hat">
            <a:extLst>
              <a:ext uri="{FF2B5EF4-FFF2-40B4-BE49-F238E27FC236}">
                <a16:creationId xmlns:a16="http://schemas.microsoft.com/office/drawing/2014/main" id="{700820C1-B268-443D-B02D-C2D11756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7749447" y="1648020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37" grpId="0"/>
      <p:bldP spid="31" grpId="0" animBg="1"/>
      <p:bldP spid="32" grpId="0" animBg="1"/>
      <p:bldP spid="34" grpId="0" animBg="1"/>
      <p:bldP spid="38" grpId="0" animBg="1"/>
      <p:bldP spid="45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8D16C-FD8C-4D24-AF5B-9CCA566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9" y="2151270"/>
            <a:ext cx="4670210" cy="256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  <a:p>
            <a:r>
              <a:rPr lang="nl-NL" dirty="0"/>
              <a:t>Geconsolideerd uit meerdere bronnen</a:t>
            </a:r>
          </a:p>
          <a:p>
            <a:r>
              <a:rPr lang="nl-NL" dirty="0"/>
              <a:t>Geschoond, gefilterd, gestandaardiseerd, verrijkt</a:t>
            </a:r>
            <a:endParaRPr lang="en-NL" dirty="0"/>
          </a:p>
          <a:p>
            <a:r>
              <a:rPr lang="nl-NL" dirty="0"/>
              <a:t>Geïnterpreteerd en geaggregeerd naar betekenisvol niveau</a:t>
            </a:r>
          </a:p>
          <a:p>
            <a:r>
              <a:rPr lang="nl-NL" dirty="0"/>
              <a:t>Gerepresenteerd in interpreteerbare vorm</a:t>
            </a:r>
          </a:p>
          <a:p>
            <a:r>
              <a:rPr lang="nl-NL" dirty="0"/>
              <a:t>Gemeld en opvraagbaar op juiste moment en via optimale kanaal</a:t>
            </a:r>
          </a:p>
          <a:p>
            <a:endParaRPr lang="nl-NL" dirty="0"/>
          </a:p>
          <a:p>
            <a:r>
              <a:rPr lang="nl-NL" dirty="0"/>
              <a:t>Leidend tot begrip, beslissingen, acties, voorspelbaarheid, suggesties</a:t>
            </a:r>
          </a:p>
          <a:p>
            <a:pPr lvl="1"/>
            <a:r>
              <a:rPr lang="nl-NL" dirty="0"/>
              <a:t>En tot rijkere user </a:t>
            </a:r>
            <a:r>
              <a:rPr lang="nl-NL" dirty="0" err="1"/>
              <a:t>experience</a:t>
            </a:r>
            <a:r>
              <a:rPr lang="nl-NL" dirty="0"/>
              <a:t> – leukere, efficiëntere, effectievere user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246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D9633-CB8A-4F84-8FF7-9ED54A94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F91B51F-8DE7-40CB-B6AE-1D4BBCD8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63" y="120562"/>
            <a:ext cx="3841473" cy="23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94729A-0E91-4ECD-83A0-926E165294E1}"/>
              </a:ext>
            </a:extLst>
          </p:cNvPr>
          <p:cNvGrpSpPr/>
          <p:nvPr/>
        </p:nvGrpSpPr>
        <p:grpSpPr>
          <a:xfrm>
            <a:off x="134303" y="916164"/>
            <a:ext cx="3985260" cy="922020"/>
            <a:chOff x="2202180" y="708660"/>
            <a:chExt cx="3985260" cy="922020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836F7618-D4D5-4D45-BB11-6055D36A8225}"/>
                </a:ext>
              </a:extLst>
            </p:cNvPr>
            <p:cNvSpPr/>
            <p:nvPr/>
          </p:nvSpPr>
          <p:spPr>
            <a:xfrm>
              <a:off x="2202180" y="708660"/>
              <a:ext cx="3985260" cy="922020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A1B4F-1BBF-40F4-9021-417922640980}"/>
                </a:ext>
              </a:extLst>
            </p:cNvPr>
            <p:cNvSpPr txBox="1"/>
            <p:nvPr/>
          </p:nvSpPr>
          <p:spPr>
            <a:xfrm>
              <a:off x="2270760" y="818170"/>
              <a:ext cx="3810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600" dirty="0" err="1"/>
                <a:t>If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dirty="0" err="1"/>
                <a:t>cannot</a:t>
              </a:r>
              <a:r>
                <a:rPr lang="nl-NL" sz="1600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r>
                <a:rPr lang="nl-NL" sz="1600" dirty="0" err="1"/>
                <a:t>what</a:t>
              </a:r>
              <a:r>
                <a:rPr lang="nl-NL" sz="1600" dirty="0"/>
                <a:t> is </a:t>
              </a:r>
              <a:r>
                <a:rPr lang="nl-NL" sz="1600" b="1" dirty="0"/>
                <a:t>important</a:t>
              </a:r>
              <a:r>
                <a:rPr lang="nl-NL" sz="1600" dirty="0"/>
                <a:t>, </a:t>
              </a:r>
              <a:br>
                <a:rPr lang="nl-NL" sz="1600" dirty="0"/>
              </a:br>
              <a:r>
                <a:rPr lang="nl-NL" sz="1600" dirty="0" err="1"/>
                <a:t>you</a:t>
              </a:r>
              <a:r>
                <a:rPr lang="nl-NL" sz="1600" dirty="0"/>
                <a:t> make </a:t>
              </a:r>
              <a:r>
                <a:rPr lang="nl-NL" sz="1600" dirty="0" err="1"/>
                <a:t>what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i="1" dirty="0" err="1"/>
                <a:t>can</a:t>
              </a:r>
              <a:r>
                <a:rPr lang="nl-NL" sz="1600" i="1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br>
                <a:rPr lang="nl-NL" sz="1600" dirty="0"/>
              </a:br>
              <a:r>
                <a:rPr lang="nl-NL" sz="1600" dirty="0"/>
                <a:t>important</a:t>
              </a:r>
              <a:endParaRPr lang="en-NL" sz="1600" dirty="0" err="1"/>
            </a:p>
          </p:txBody>
        </p:sp>
      </p:grpSp>
      <p:pic>
        <p:nvPicPr>
          <p:cNvPr id="5" name="Snagit_SNG83A">
            <a:hlinkClick r:id="rId4"/>
            <a:extLst>
              <a:ext uri="{FF2B5EF4-FFF2-40B4-BE49-F238E27FC236}">
                <a16:creationId xmlns:a16="http://schemas.microsoft.com/office/drawing/2014/main" id="{533D277F-A9D2-4A9B-9661-48748ADD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37" y="2158551"/>
            <a:ext cx="2045154" cy="1233045"/>
          </a:xfrm>
          <a:prstGeom prst="rect">
            <a:avLst/>
          </a:prstGeom>
        </p:spPr>
      </p:pic>
      <p:pic>
        <p:nvPicPr>
          <p:cNvPr id="1026" name="Picture 2" descr="https://i.imgur.com/BdXwfAw.png">
            <a:extLst>
              <a:ext uri="{FF2B5EF4-FFF2-40B4-BE49-F238E27FC236}">
                <a16:creationId xmlns:a16="http://schemas.microsoft.com/office/drawing/2014/main" id="{18EB4C41-3687-4A1F-8EA6-451E845A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40" y="2612230"/>
            <a:ext cx="3985260" cy="224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5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49" name="Picture 1" descr="Data Flow for Analytics &#10;and Machine Learning &#10;Pipelining &#10;Data Lake &#10;aws &#10;Machine Learning &#10;Business Intelligence ">
            <a:extLst>
              <a:ext uri="{FF2B5EF4-FFF2-40B4-BE49-F238E27FC236}">
                <a16:creationId xmlns:a16="http://schemas.microsoft.com/office/drawing/2014/main" id="{E4FF413C-3E10-42B7-B8FD-48331D98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792000"/>
            <a:ext cx="8836572" cy="23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78825" y="3507828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163759" y="3270584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35715" y="37543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17447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38551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394388" y="3595371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2980578" y="4415214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845075" y="4629142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638323" y="3219457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662649" y="3841602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662650" y="4474519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460661" y="309231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7961587" y="3144193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455910" y="377201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1187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6A1AE3-4AD4-43B8-839F-DD9AC4BB5EC9}"/>
              </a:ext>
            </a:extLst>
          </p:cNvPr>
          <p:cNvSpPr/>
          <p:nvPr/>
        </p:nvSpPr>
        <p:spPr>
          <a:xfrm>
            <a:off x="878845" y="3991443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Master Data Management, Meta-Data Management, Data </a:t>
            </a:r>
            <a:r>
              <a:rPr lang="nl-NL" dirty="0" err="1"/>
              <a:t>Governance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879FB1-8A7D-4D14-AAB1-800A78F8ED97}"/>
              </a:ext>
            </a:extLst>
          </p:cNvPr>
          <p:cNvSpPr/>
          <p:nvPr/>
        </p:nvSpPr>
        <p:spPr>
          <a:xfrm>
            <a:off x="878845" y="4421528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Access, </a:t>
            </a:r>
            <a:r>
              <a:rPr lang="nl-NL" dirty="0" err="1"/>
              <a:t>Authorization</a:t>
            </a:r>
            <a:r>
              <a:rPr lang="nl-NL" dirty="0"/>
              <a:t>, Privacy</a:t>
            </a:r>
            <a:endParaRPr lang="en-NL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0B153A-4C6E-4FB1-9796-1EBF6448B7EC}"/>
              </a:ext>
            </a:extLst>
          </p:cNvPr>
          <p:cNvSpPr/>
          <p:nvPr/>
        </p:nvSpPr>
        <p:spPr>
          <a:xfrm>
            <a:off x="2682240" y="838320"/>
            <a:ext cx="2613660" cy="641755"/>
          </a:xfrm>
          <a:prstGeom prst="wedgeRectCallout">
            <a:avLst>
              <a:gd name="adj1" fmla="val 14444"/>
              <a:gd name="adj2" fmla="val 8980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Eenmalig</a:t>
            </a:r>
          </a:p>
          <a:p>
            <a:pPr algn="ctr"/>
            <a:r>
              <a:rPr lang="nl-NL" dirty="0"/>
              <a:t>Periodiek, in batch</a:t>
            </a:r>
          </a:p>
          <a:p>
            <a:pPr algn="ctr"/>
            <a:r>
              <a:rPr lang="nl-NL" dirty="0"/>
              <a:t>Continue, event gebaseerd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1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993A4E-26B5-4387-94E3-6ED736FEBFF9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9604C8-1CC9-4702-A406-7F2ED1A095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D03A70-EB0A-433A-BAA5-A8BC3522A3C3}"/>
              </a:ext>
            </a:extLst>
          </p:cNvPr>
          <p:cNvSpPr/>
          <p:nvPr/>
        </p:nvSpPr>
        <p:spPr>
          <a:xfrm>
            <a:off x="3620880" y="838319"/>
            <a:ext cx="3640979" cy="1423528"/>
          </a:xfrm>
          <a:prstGeom prst="wedgeRectCallout">
            <a:avLst>
              <a:gd name="adj1" fmla="val -53972"/>
              <a:gd name="adj2" fmla="val 641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Relationele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NoSQL</a:t>
            </a:r>
            <a:r>
              <a:rPr lang="nl-NL" sz="1200" dirty="0"/>
              <a:t> Database (Document Store, </a:t>
            </a:r>
            <a:r>
              <a:rPr lang="nl-NL" sz="1200" dirty="0" err="1"/>
              <a:t>Key</a:t>
            </a:r>
            <a:r>
              <a:rPr lang="nl-NL" sz="1200" dirty="0"/>
              <a:t>/Value Store, </a:t>
            </a:r>
            <a:r>
              <a:rPr lang="nl-NL" sz="1200" dirty="0" err="1"/>
              <a:t>GraphDB</a:t>
            </a:r>
            <a:r>
              <a:rPr lang="nl-NL" sz="1200" dirty="0"/>
              <a:t>, Time Series, 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Hadoop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Event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Object Store, Block Store 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598051A4-46FF-4581-8035-A81E8DD72274}"/>
              </a:ext>
            </a:extLst>
          </p:cNvPr>
          <p:cNvSpPr/>
          <p:nvPr/>
        </p:nvSpPr>
        <p:spPr>
          <a:xfrm>
            <a:off x="245220" y="3302588"/>
            <a:ext cx="3640979" cy="1328934"/>
          </a:xfrm>
          <a:prstGeom prst="wedgeRectCallout">
            <a:avLst>
              <a:gd name="adj1" fmla="val -30741"/>
              <a:gd name="adj2" fmla="val -79787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Standaard Business Applicaties &amp; SaaS (SAP, Oracle EBS, Siebel, </a:t>
            </a:r>
            <a:r>
              <a:rPr lang="nl-NL" sz="1100" dirty="0" err="1"/>
              <a:t>SalesForce</a:t>
            </a:r>
            <a:r>
              <a:rPr lang="nl-NL" sz="1100" dirty="0"/>
              <a:t>, AFAS, Dynamics)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Maatwerk Applicaties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Fast</a:t>
            </a:r>
            <a:r>
              <a:rPr lang="nl-NL" sz="1100" dirty="0"/>
              <a:t> Sources: </a:t>
            </a:r>
            <a:r>
              <a:rPr lang="nl-NL" sz="1100" dirty="0" err="1"/>
              <a:t>IoT</a:t>
            </a:r>
            <a:r>
              <a:rPr lang="nl-NL" sz="1100" dirty="0"/>
              <a:t>, Web Clicks, </a:t>
            </a:r>
            <a:r>
              <a:rPr lang="nl-NL" sz="1100" dirty="0" err="1"/>
              <a:t>Social</a:t>
            </a:r>
            <a:r>
              <a:rPr lang="nl-NL" sz="1100" dirty="0"/>
              <a:t> Media,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Unstructured</a:t>
            </a:r>
            <a:r>
              <a:rPr lang="nl-NL" sz="1100" dirty="0"/>
              <a:t>: image/video, </a:t>
            </a:r>
            <a:r>
              <a:rPr lang="nl-NL" sz="1100" dirty="0" err="1"/>
              <a:t>log-files</a:t>
            </a:r>
            <a:r>
              <a:rPr lang="nl-NL" sz="1100" dirty="0"/>
              <a:t>, </a:t>
            </a:r>
            <a:r>
              <a:rPr lang="nl-NL" sz="1100" dirty="0" err="1"/>
              <a:t>text</a:t>
            </a:r>
            <a:r>
              <a:rPr lang="nl-NL" sz="1100" dirty="0"/>
              <a:t>/CMS,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…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6D8F66-B533-435E-9639-51911B9DA0CB}"/>
              </a:ext>
            </a:extLst>
          </p:cNvPr>
          <p:cNvSpPr/>
          <p:nvPr/>
        </p:nvSpPr>
        <p:spPr>
          <a:xfrm>
            <a:off x="283861" y="690382"/>
            <a:ext cx="2572356" cy="938266"/>
          </a:xfrm>
          <a:prstGeom prst="wedgeRectCallout">
            <a:avLst>
              <a:gd name="adj1" fmla="val -588"/>
              <a:gd name="adj2" fmla="val 145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ETL/ELT, Change Data </a:t>
            </a:r>
            <a:r>
              <a:rPr lang="nl-NL" sz="1200" dirty="0" err="1"/>
              <a:t>Capture</a:t>
            </a:r>
            <a:r>
              <a:rPr lang="nl-NL" sz="1200" dirty="0"/>
              <a:t>, Event Bus/Message Queue, file/ftp </a:t>
            </a:r>
            <a:r>
              <a:rPr lang="nl-NL" sz="1200" dirty="0" err="1"/>
              <a:t>handlers</a:t>
            </a:r>
            <a:r>
              <a:rPr lang="nl-NL" sz="1200" dirty="0"/>
              <a:t>, adapters, ESB, Web </a:t>
            </a:r>
            <a:r>
              <a:rPr lang="nl-NL" sz="1200" dirty="0" err="1"/>
              <a:t>Scraping</a:t>
            </a:r>
            <a:r>
              <a:rPr lang="nl-NL" sz="1200" dirty="0"/>
              <a:t>, </a:t>
            </a:r>
            <a:br>
              <a:rPr lang="nl-NL" sz="1200" dirty="0"/>
            </a:br>
            <a:r>
              <a:rPr lang="nl-NL" sz="1200" dirty="0"/>
              <a:t>Streaming (event) Analytics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EF961-62E3-4115-A97A-84851A74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029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29504</TotalTime>
  <Words>1843</Words>
  <Application>Microsoft Office PowerPoint</Application>
  <PresentationFormat>On-screen Show (16:9)</PresentationFormat>
  <Paragraphs>328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Arial Unicode MS</vt:lpstr>
      <vt:lpstr>Calibri</vt:lpstr>
      <vt:lpstr>Office-thema</vt:lpstr>
      <vt:lpstr>AMIS_WIDESCREEN</vt:lpstr>
      <vt:lpstr>Data Analytics on Oracle OpenWorld 2018 Session Details</vt:lpstr>
      <vt:lpstr>Propositie: Data Analytics  Mmmmmmmm…</vt:lpstr>
      <vt:lpstr>Waarde van data</vt:lpstr>
      <vt:lpstr>Waarde van data</vt:lpstr>
      <vt:lpstr>PowerPoint Presentation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Wrangling</vt:lpstr>
      <vt:lpstr>PowerPoint Presentation</vt:lpstr>
      <vt:lpstr>Data kneden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Niveaus van AI/Machine Learning</vt:lpstr>
      <vt:lpstr>AWS AI &amp; Machine Learning (powered) services</vt:lpstr>
      <vt:lpstr>Data Flow – from raw data to business insight &amp; action</vt:lpstr>
      <vt:lpstr>Leveraging Machine Learning models</vt:lpstr>
      <vt:lpstr>[voorbeelden van] Technologie in Data Flow</vt:lpstr>
      <vt:lpstr>Data Analytics on Oracle OpenWorld 2018 Session Details</vt:lpstr>
      <vt:lpstr>High level overview</vt:lpstr>
      <vt:lpstr>High level overview</vt:lpstr>
      <vt:lpstr>High level overview</vt:lpstr>
      <vt:lpstr>Data flow for Oracle OpenWorld 2018 Session Data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483</cp:revision>
  <dcterms:created xsi:type="dcterms:W3CDTF">2017-09-25T11:59:01Z</dcterms:created>
  <dcterms:modified xsi:type="dcterms:W3CDTF">2019-01-16T16:26:43Z</dcterms:modified>
</cp:coreProperties>
</file>